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3"/>
    <p:sldMasterId id="2147483707" r:id="rId4"/>
  </p:sldMasterIdLst>
  <p:notesMasterIdLst>
    <p:notesMasterId r:id="rId2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14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customXml" Target="../customXml/item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199a30db3a_2_77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2199a30db3a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26849aa6be_0_136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226849aa6be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199a30db3a_2_192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g2199a30db3a_2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26849aa6b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26849aa6b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26849aa6be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26849aa6be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26849aa6be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26849aa6be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26849aa6be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26849aa6be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2620220e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2620220e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199a30db3a_2_219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2199a30db3a_2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199a30db3a_2_86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199a30db3a_2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390cfa3ba_8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2390cfa3ba_8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2390cfa3ba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2390cfa3ba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199a30db3a_2_123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2199a30db3a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27a7281826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27a7281826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26849aa6be_0_2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226849aa6b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2b9f7d0e0c_1_15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22b9f7d0e0c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26849aa6be_0_113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226849aa6be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654044"/>
      </p:ext>
    </p:extLst>
  </p:cSld>
  <p:clrMapOvr>
    <a:masterClrMapping/>
  </p:clrMapOvr>
  <p:transition spd="slow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898311"/>
      </p:ext>
    </p:extLst>
  </p:cSld>
  <p:clrMapOvr>
    <a:masterClrMapping/>
  </p:clrMapOvr>
  <p:transition spd="slow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585402"/>
      </p:ext>
    </p:extLst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742691"/>
      </p:ext>
    </p:extLst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6452540"/>
      </p:ext>
    </p:extLst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6193865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4920602"/>
      </p:ext>
    </p:extLst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5747016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350304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229348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8064550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47800" y="2828380"/>
            <a:ext cx="5539371" cy="256631"/>
          </a:xfrm>
        </p:spPr>
        <p:txBody>
          <a:bodyPr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785531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4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252196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3/21/2024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020135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3/21/2024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717817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3276457"/>
      </p:ext>
    </p:extLst>
  </p:cSld>
  <p:clrMapOvr>
    <a:masterClrMapping/>
  </p:clrMapOvr>
  <p:transition spd="slow">
    <p:push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8319127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6000148" y="0"/>
            <a:ext cx="1202540" cy="8572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6456759" y="4569649"/>
            <a:ext cx="745301" cy="57385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729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ransition spd="slow">
    <p:push/>
  </p:transition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file/cvV48t0f7O2znT6QBxK0Zj/Tonomy-ID?node-id=4014-22928&amp;t=7KT6ZwjP6MFCPG7p-4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2" name="Google Shape;132;p25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AEAEAE">
              <a:alpha val="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3" name="Google Shape;133;p25"/>
          <p:cNvSpPr txBox="1">
            <a:spLocks noGrp="1"/>
          </p:cNvSpPr>
          <p:nvPr>
            <p:ph type="ctrTitle"/>
          </p:nvPr>
        </p:nvSpPr>
        <p:spPr>
          <a:xfrm>
            <a:off x="457200" y="841772"/>
            <a:ext cx="4154037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lang="en-GB" b="1" dirty="0">
                <a:solidFill>
                  <a:schemeClr val="accent2"/>
                </a:solidFill>
              </a:rPr>
              <a:t>VHC</a:t>
            </a:r>
            <a:endParaRPr b="1" dirty="0">
              <a:solidFill>
                <a:schemeClr val="accent2"/>
              </a:solidFill>
            </a:endParaRPr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1"/>
          </p:nvPr>
        </p:nvSpPr>
        <p:spPr>
          <a:xfrm>
            <a:off x="457200" y="2646164"/>
            <a:ext cx="4154037" cy="317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GB"/>
              <a:t>Sprint Demo : 2023 - 03 - 27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EAEAE">
              <a:alpha val="98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9" name="Google Shape;299;p35"/>
          <p:cNvSpPr/>
          <p:nvPr/>
        </p:nvSpPr>
        <p:spPr>
          <a:xfrm>
            <a:off x="-1" y="174726"/>
            <a:ext cx="7179457" cy="4972050"/>
          </a:xfrm>
          <a:custGeom>
            <a:avLst/>
            <a:gdLst/>
            <a:ahLst/>
            <a:cxnLst/>
            <a:rect l="l" t="t" r="r" b="b"/>
            <a:pathLst>
              <a:path w="9263816" h="6858000" extrusionOk="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0" name="Google Shape;300;p35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1" name="Google Shape;301;p35"/>
          <p:cNvSpPr/>
          <p:nvPr/>
        </p:nvSpPr>
        <p:spPr>
          <a:xfrm>
            <a:off x="6943641" y="0"/>
            <a:ext cx="2200359" cy="2062615"/>
          </a:xfrm>
          <a:custGeom>
            <a:avLst/>
            <a:gdLst/>
            <a:ahLst/>
            <a:cxnLst/>
            <a:rect l="l" t="t" r="r" b="b"/>
            <a:pathLst>
              <a:path w="2933812" h="2750153" extrusionOk="0">
                <a:moveTo>
                  <a:pt x="1067830" y="776732"/>
                </a:moveTo>
                <a:cubicBezTo>
                  <a:pt x="1150031" y="773119"/>
                  <a:pt x="1233332" y="794722"/>
                  <a:pt x="1305537" y="842083"/>
                </a:cubicBezTo>
                <a:cubicBezTo>
                  <a:pt x="1490941" y="963689"/>
                  <a:pt x="1542616" y="1212493"/>
                  <a:pt x="1421053" y="1397856"/>
                </a:cubicBezTo>
                <a:cubicBezTo>
                  <a:pt x="1299424" y="1583173"/>
                  <a:pt x="1050671" y="1634906"/>
                  <a:pt x="865267" y="1513301"/>
                </a:cubicBezTo>
                <a:cubicBezTo>
                  <a:pt x="679936" y="1391729"/>
                  <a:pt x="628260" y="1142925"/>
                  <a:pt x="749819" y="957568"/>
                </a:cubicBezTo>
                <a:cubicBezTo>
                  <a:pt x="773570" y="921529"/>
                  <a:pt x="802922" y="889506"/>
                  <a:pt x="836727" y="862679"/>
                </a:cubicBezTo>
                <a:cubicBezTo>
                  <a:pt x="904529" y="809175"/>
                  <a:pt x="985629" y="780345"/>
                  <a:pt x="1067830" y="776732"/>
                </a:cubicBezTo>
                <a:close/>
                <a:moveTo>
                  <a:pt x="209205" y="551704"/>
                </a:moveTo>
                <a:cubicBezTo>
                  <a:pt x="249147" y="546653"/>
                  <a:pt x="290360" y="551675"/>
                  <a:pt x="328901" y="567267"/>
                </a:cubicBezTo>
                <a:cubicBezTo>
                  <a:pt x="451346" y="616809"/>
                  <a:pt x="510410" y="756201"/>
                  <a:pt x="460887" y="878648"/>
                </a:cubicBezTo>
                <a:cubicBezTo>
                  <a:pt x="411366" y="1001087"/>
                  <a:pt x="271948" y="1060182"/>
                  <a:pt x="149506" y="1010633"/>
                </a:cubicBezTo>
                <a:cubicBezTo>
                  <a:pt x="27060" y="961092"/>
                  <a:pt x="-32003" y="821699"/>
                  <a:pt x="17517" y="699260"/>
                </a:cubicBezTo>
                <a:cubicBezTo>
                  <a:pt x="34058" y="658332"/>
                  <a:pt x="61655" y="622811"/>
                  <a:pt x="97142" y="596577"/>
                </a:cubicBezTo>
                <a:cubicBezTo>
                  <a:pt x="130594" y="571878"/>
                  <a:pt x="169264" y="556754"/>
                  <a:pt x="209205" y="551704"/>
                </a:cubicBezTo>
                <a:close/>
                <a:moveTo>
                  <a:pt x="603014" y="0"/>
                </a:moveTo>
                <a:lnTo>
                  <a:pt x="2933812" y="0"/>
                </a:lnTo>
                <a:lnTo>
                  <a:pt x="2933812" y="2748233"/>
                </a:lnTo>
                <a:lnTo>
                  <a:pt x="2877044" y="2704219"/>
                </a:lnTo>
                <a:cubicBezTo>
                  <a:pt x="2590402" y="2543052"/>
                  <a:pt x="2331640" y="2859871"/>
                  <a:pt x="1987800" y="2707378"/>
                </a:cubicBezTo>
                <a:cubicBezTo>
                  <a:pt x="1763640" y="2607782"/>
                  <a:pt x="1580044" y="2342268"/>
                  <a:pt x="1571775" y="2085562"/>
                </a:cubicBezTo>
                <a:cubicBezTo>
                  <a:pt x="1556983" y="1612648"/>
                  <a:pt x="2147977" y="1430482"/>
                  <a:pt x="2085622" y="1038354"/>
                </a:cubicBezTo>
                <a:cubicBezTo>
                  <a:pt x="2048252" y="804151"/>
                  <a:pt x="1799013" y="625551"/>
                  <a:pt x="1614635" y="560521"/>
                </a:cubicBezTo>
                <a:cubicBezTo>
                  <a:pt x="1263737" y="436354"/>
                  <a:pt x="1061091" y="667936"/>
                  <a:pt x="825009" y="518839"/>
                </a:cubicBezTo>
                <a:cubicBezTo>
                  <a:pt x="671642" y="421917"/>
                  <a:pt x="576178" y="209445"/>
                  <a:pt x="599925" y="1437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02" name="Google Shape;302;p3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5511" y="120659"/>
            <a:ext cx="518664" cy="518664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5"/>
          <p:cNvSpPr txBox="1"/>
          <p:nvPr/>
        </p:nvSpPr>
        <p:spPr>
          <a:xfrm>
            <a:off x="0" y="0"/>
            <a:ext cx="3117600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🏗️DEV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🎨DESIGN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🏉ADMIN/SCRUM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🤝BD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304" name="Google Shape;304;p35"/>
          <p:cNvGrpSpPr/>
          <p:nvPr/>
        </p:nvGrpSpPr>
        <p:grpSpPr>
          <a:xfrm>
            <a:off x="458208" y="1142587"/>
            <a:ext cx="8225185" cy="3644972"/>
            <a:chOff x="2868" y="49155"/>
            <a:chExt cx="10966913" cy="4859962"/>
          </a:xfrm>
        </p:grpSpPr>
        <p:sp>
          <p:nvSpPr>
            <p:cNvPr id="305" name="Google Shape;305;p35"/>
            <p:cNvSpPr/>
            <p:nvPr/>
          </p:nvSpPr>
          <p:spPr>
            <a:xfrm>
              <a:off x="1066837" y="49155"/>
              <a:ext cx="1145700" cy="11457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>
              <a:off x="2868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5"/>
            <p:cNvSpPr txBox="1"/>
            <p:nvPr/>
          </p:nvSpPr>
          <p:spPr>
            <a:xfrm>
              <a:off x="2868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User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08" name="Google Shape;308;p35"/>
            <p:cNvSpPr/>
            <p:nvPr/>
          </p:nvSpPr>
          <p:spPr>
            <a:xfrm>
              <a:off x="2868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4913493" y="49155"/>
              <a:ext cx="1145700" cy="11457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3849525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5"/>
            <p:cNvSpPr txBox="1"/>
            <p:nvPr/>
          </p:nvSpPr>
          <p:spPr>
            <a:xfrm>
              <a:off x="3849525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Direct value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12" name="Google Shape;312;p35"/>
            <p:cNvSpPr/>
            <p:nvPr/>
          </p:nvSpPr>
          <p:spPr>
            <a:xfrm>
              <a:off x="3849525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5"/>
            <p:cNvSpPr/>
            <p:nvPr/>
          </p:nvSpPr>
          <p:spPr>
            <a:xfrm>
              <a:off x="8760150" y="49155"/>
              <a:ext cx="1145700" cy="11457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5"/>
            <p:cNvSpPr/>
            <p:nvPr/>
          </p:nvSpPr>
          <p:spPr>
            <a:xfrm>
              <a:off x="7696181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5"/>
            <p:cNvSpPr txBox="1"/>
            <p:nvPr/>
          </p:nvSpPr>
          <p:spPr>
            <a:xfrm>
              <a:off x="7696181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Enablers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16" name="Google Shape;316;p35"/>
            <p:cNvSpPr/>
            <p:nvPr/>
          </p:nvSpPr>
          <p:spPr>
            <a:xfrm>
              <a:off x="7696181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5"/>
            <p:cNvSpPr txBox="1"/>
            <p:nvPr/>
          </p:nvSpPr>
          <p:spPr>
            <a:xfrm>
              <a:off x="7696181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🏗️Communication service authorization checks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✔️prevents security risk of one user sending message, pretending to be other and spamming recipient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6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AEAEAE">
              <a:alpha val="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3" name="Google Shape;323;p36"/>
          <p:cNvSpPr/>
          <p:nvPr/>
        </p:nvSpPr>
        <p:spPr>
          <a:xfrm>
            <a:off x="-1" y="174726"/>
            <a:ext cx="7170358" cy="4968774"/>
          </a:xfrm>
          <a:custGeom>
            <a:avLst/>
            <a:gdLst/>
            <a:ahLst/>
            <a:cxnLst/>
            <a:rect l="l" t="t" r="r" b="b"/>
            <a:pathLst>
              <a:path w="9263816" h="6858000" extrusionOk="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4" name="Google Shape;324;p36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5" name="Google Shape;325;p36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AEAEAE">
              <a:alpha val="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6" name="Google Shape;326;p36"/>
          <p:cNvSpPr/>
          <p:nvPr/>
        </p:nvSpPr>
        <p:spPr>
          <a:xfrm>
            <a:off x="2287" y="1"/>
            <a:ext cx="5204953" cy="4840420"/>
          </a:xfrm>
          <a:custGeom>
            <a:avLst/>
            <a:gdLst/>
            <a:ahLst/>
            <a:cxnLst/>
            <a:rect l="l" t="t" r="r" b="b"/>
            <a:pathLst>
              <a:path w="4695433" h="4582435" extrusionOk="0">
                <a:moveTo>
                  <a:pt x="111814" y="3049004"/>
                </a:moveTo>
                <a:cubicBezTo>
                  <a:pt x="174417" y="3044581"/>
                  <a:pt x="238967" y="3058160"/>
                  <a:pt x="297409" y="3091902"/>
                </a:cubicBezTo>
                <a:cubicBezTo>
                  <a:pt x="453255" y="3181878"/>
                  <a:pt x="506651" y="3381158"/>
                  <a:pt x="416673" y="3537003"/>
                </a:cubicBezTo>
                <a:cubicBezTo>
                  <a:pt x="337943" y="3673368"/>
                  <a:pt x="175529" y="3731295"/>
                  <a:pt x="31751" y="3683368"/>
                </a:cubicBezTo>
                <a:lnTo>
                  <a:pt x="0" y="3669070"/>
                </a:lnTo>
                <a:lnTo>
                  <a:pt x="0" y="3079852"/>
                </a:lnTo>
                <a:lnTo>
                  <a:pt x="35156" y="3063756"/>
                </a:lnTo>
                <a:cubicBezTo>
                  <a:pt x="59982" y="3055817"/>
                  <a:pt x="85729" y="3050848"/>
                  <a:pt x="111814" y="3049004"/>
                </a:cubicBezTo>
                <a:close/>
                <a:moveTo>
                  <a:pt x="0" y="0"/>
                </a:moveTo>
                <a:lnTo>
                  <a:pt x="4695433" y="0"/>
                </a:lnTo>
                <a:lnTo>
                  <a:pt x="4663044" y="68762"/>
                </a:lnTo>
                <a:cubicBezTo>
                  <a:pt x="4636274" y="118744"/>
                  <a:pt x="4605467" y="163546"/>
                  <a:pt x="4571319" y="201411"/>
                </a:cubicBezTo>
                <a:cubicBezTo>
                  <a:pt x="4449886" y="335755"/>
                  <a:pt x="4268949" y="426743"/>
                  <a:pt x="4099777" y="504347"/>
                </a:cubicBezTo>
                <a:cubicBezTo>
                  <a:pt x="3604896" y="731933"/>
                  <a:pt x="3591784" y="1317548"/>
                  <a:pt x="3811860" y="1682068"/>
                </a:cubicBezTo>
                <a:cubicBezTo>
                  <a:pt x="4454413" y="2741008"/>
                  <a:pt x="4084752" y="3706193"/>
                  <a:pt x="3167043" y="4278500"/>
                </a:cubicBezTo>
                <a:cubicBezTo>
                  <a:pt x="3009772" y="4376529"/>
                  <a:pt x="2817700" y="4417630"/>
                  <a:pt x="2640955" y="4485587"/>
                </a:cubicBezTo>
                <a:cubicBezTo>
                  <a:pt x="2250950" y="4603206"/>
                  <a:pt x="1866703" y="4642930"/>
                  <a:pt x="1495663" y="4435228"/>
                </a:cubicBezTo>
                <a:cubicBezTo>
                  <a:pt x="1259049" y="4302759"/>
                  <a:pt x="1121911" y="4090107"/>
                  <a:pt x="1020813" y="3838149"/>
                </a:cubicBezTo>
                <a:cubicBezTo>
                  <a:pt x="910679" y="3564211"/>
                  <a:pt x="784571" y="3292847"/>
                  <a:pt x="626404" y="3045292"/>
                </a:cubicBezTo>
                <a:cubicBezTo>
                  <a:pt x="516355" y="2873268"/>
                  <a:pt x="336073" y="2807363"/>
                  <a:pt x="147061" y="2765401"/>
                </a:cubicBezTo>
                <a:lnTo>
                  <a:pt x="0" y="273669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/>
          </p:nvPr>
        </p:nvSpPr>
        <p:spPr>
          <a:xfrm>
            <a:off x="457200" y="497970"/>
            <a:ext cx="3223813" cy="1904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lang="en-GB"/>
              <a:t>Demo</a:t>
            </a:r>
            <a:endParaRPr/>
          </a:p>
        </p:txBody>
      </p:sp>
      <p:pic>
        <p:nvPicPr>
          <p:cNvPr id="328" name="Google Shape;328;p36" descr="Play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20062" y="648903"/>
            <a:ext cx="3766739" cy="3766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6" descr="Icon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9" y="86022"/>
            <a:ext cx="518663" cy="518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🎨DESIGN </a:t>
            </a:r>
            <a:endParaRPr/>
          </a:p>
        </p:txBody>
      </p:sp>
      <p:pic>
        <p:nvPicPr>
          <p:cNvPr id="335" name="Google Shape;335;p3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3800" y="546150"/>
            <a:ext cx="5800201" cy="4124575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7"/>
          <p:cNvSpPr txBox="1"/>
          <p:nvPr/>
        </p:nvSpPr>
        <p:spPr>
          <a:xfrm>
            <a:off x="252700" y="231015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🎨Demo design includes code preview for devs</a:t>
            </a:r>
            <a:endParaRPr sz="1100" u="sng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🎨DESIGN </a:t>
            </a:r>
            <a:endParaRPr/>
          </a:p>
        </p:txBody>
      </p:sp>
      <p:sp>
        <p:nvSpPr>
          <p:cNvPr id="342" name="Google Shape;342;p38"/>
          <p:cNvSpPr txBox="1"/>
          <p:nvPr/>
        </p:nvSpPr>
        <p:spPr>
          <a:xfrm>
            <a:off x="252700" y="23101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🎨Internal user testing Tonomy Dev Console</a:t>
            </a:r>
            <a:endParaRPr sz="1100" u="sng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43" name="Google Shape;343;p38"/>
          <p:cNvPicPr preferRelativeResize="0"/>
          <p:nvPr/>
        </p:nvPicPr>
        <p:blipFill rotWithShape="1">
          <a:blip r:embed="rId3">
            <a:alphaModFix/>
          </a:blip>
          <a:srcRect l="42858" t="7844" r="33268" b="4804"/>
          <a:stretch/>
        </p:blipFill>
        <p:spPr>
          <a:xfrm>
            <a:off x="6743375" y="487313"/>
            <a:ext cx="2183002" cy="449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8"/>
          <p:cNvPicPr preferRelativeResize="0"/>
          <p:nvPr/>
        </p:nvPicPr>
        <p:blipFill rotWithShape="1">
          <a:blip r:embed="rId4">
            <a:alphaModFix/>
          </a:blip>
          <a:srcRect l="18293" t="13371" b="5195"/>
          <a:stretch/>
        </p:blipFill>
        <p:spPr>
          <a:xfrm>
            <a:off x="2796050" y="2767500"/>
            <a:ext cx="3947323" cy="2212901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8"/>
          <p:cNvSpPr txBox="1"/>
          <p:nvPr/>
        </p:nvSpPr>
        <p:spPr>
          <a:xfrm>
            <a:off x="194375" y="4216450"/>
            <a:ext cx="1921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venir"/>
                <a:ea typeface="Avenir"/>
                <a:cs typeface="Avenir"/>
                <a:sym typeface="Avenir"/>
              </a:rPr>
              <a:t>https://drive.google.com/drive/u/1/folders/1BgE1yS9rg4-uGDHntvxnyBNFhLwgH50g</a:t>
            </a:r>
            <a:endParaRPr sz="10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6" name="Google Shape;346;p38"/>
          <p:cNvSpPr/>
          <p:nvPr/>
        </p:nvSpPr>
        <p:spPr>
          <a:xfrm>
            <a:off x="755075" y="3595975"/>
            <a:ext cx="897000" cy="5682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See the docs!</a:t>
            </a:r>
            <a:endParaRPr/>
          </a:p>
        </p:txBody>
      </p:sp>
      <p:pic>
        <p:nvPicPr>
          <p:cNvPr id="347" name="Google Shape;347;p38"/>
          <p:cNvPicPr preferRelativeResize="0"/>
          <p:nvPr/>
        </p:nvPicPr>
        <p:blipFill rotWithShape="1">
          <a:blip r:embed="rId5">
            <a:alphaModFix/>
          </a:blip>
          <a:srcRect l="44821" t="27340" r="20023" b="21498"/>
          <a:stretch/>
        </p:blipFill>
        <p:spPr>
          <a:xfrm>
            <a:off x="4881850" y="1243650"/>
            <a:ext cx="1861526" cy="152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🏗️DEV</a:t>
            </a:r>
            <a:endParaRPr/>
          </a:p>
        </p:txBody>
      </p:sp>
      <p:sp>
        <p:nvSpPr>
          <p:cNvPr id="353" name="Google Shape;353;p39"/>
          <p:cNvSpPr txBox="1"/>
          <p:nvPr/>
        </p:nvSpPr>
        <p:spPr>
          <a:xfrm>
            <a:off x="839204" y="2218875"/>
            <a:ext cx="7532100" cy="21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🏗️User is initialized from storage on app start and invalid users logged out</a:t>
            </a:r>
            <a:endParaRPr sz="1100" b="1" u="sng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	If the user logs into another device the user should be logged out of their current device;</a:t>
            </a:r>
            <a:endParaRPr sz="11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🏗️PIN challenge screen UI</a:t>
            </a:r>
            <a:endParaRPr sz="1100" b="1" u="sng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🏗️Change PIN and Biometrics choice screen UI</a:t>
            </a:r>
            <a:endParaRPr sz="1100" b="1" u="sng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	The Tonomy ID app now has change PIN and biometric and PIN challenge screens visually implemented (but no logic)</a:t>
            </a:r>
            <a:endParaRPr sz="11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🏗️Back button logic on home screen</a:t>
            </a:r>
            <a:endParaRPr sz="1100" b="1" u="sng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	If the user presses the OS back button on the home screen, they should exit the app.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🏗️DEV</a:t>
            </a:r>
            <a:endParaRPr/>
          </a:p>
        </p:txBody>
      </p:sp>
      <p:sp>
        <p:nvSpPr>
          <p:cNvPr id="359" name="Google Shape;359;p40"/>
          <p:cNvSpPr txBox="1"/>
          <p:nvPr/>
        </p:nvSpPr>
        <p:spPr>
          <a:xfrm>
            <a:off x="839204" y="2218875"/>
            <a:ext cx="7532100" cy="21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100" b="1" u="sng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🏗️Loading page after click “Login with Tonomy ID” UI</a:t>
            </a:r>
            <a:endParaRPr sz="1100" b="1" u="sng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🏗️SSO website shows app information UI</a:t>
            </a:r>
            <a:endParaRPr sz="11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	</a:t>
            </a:r>
            <a:r>
              <a:rPr lang="en-GB" sz="11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loading page is shown while the app decides what to do with the user (instead of blank screen)</a:t>
            </a:r>
            <a:endParaRPr sz="11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	Then it shows the app information page (on desktop login) while waiting for phone to accept request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🤝BD</a:t>
            </a:r>
            <a:endParaRPr/>
          </a:p>
        </p:txBody>
      </p:sp>
      <p:pic>
        <p:nvPicPr>
          <p:cNvPr id="365" name="Google Shape;3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225" y="1604263"/>
            <a:ext cx="2634303" cy="3426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1528" y="2386263"/>
            <a:ext cx="5889973" cy="1862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AEAEAE">
              <a:alpha val="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2" name="Google Shape;372;p42"/>
          <p:cNvSpPr/>
          <p:nvPr/>
        </p:nvSpPr>
        <p:spPr>
          <a:xfrm>
            <a:off x="-1" y="174726"/>
            <a:ext cx="7170358" cy="4968774"/>
          </a:xfrm>
          <a:custGeom>
            <a:avLst/>
            <a:gdLst/>
            <a:ahLst/>
            <a:cxnLst/>
            <a:rect l="l" t="t" r="r" b="b"/>
            <a:pathLst>
              <a:path w="9263816" h="6858000" extrusionOk="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3" name="Google Shape;373;p42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4" name="Google Shape;374;p42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AEAEAE">
              <a:alpha val="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5" name="Google Shape;375;p42"/>
          <p:cNvSpPr/>
          <p:nvPr/>
        </p:nvSpPr>
        <p:spPr>
          <a:xfrm>
            <a:off x="0" y="151158"/>
            <a:ext cx="5828627" cy="4992343"/>
          </a:xfrm>
          <a:custGeom>
            <a:avLst/>
            <a:gdLst/>
            <a:ahLst/>
            <a:cxnLst/>
            <a:rect l="l" t="t" r="r" b="b"/>
            <a:pathLst>
              <a:path w="7771503" h="6656457" extrusionOk="0">
                <a:moveTo>
                  <a:pt x="4751102" y="5738009"/>
                </a:moveTo>
                <a:cubicBezTo>
                  <a:pt x="4918391" y="5738009"/>
                  <a:pt x="5054006" y="5873624"/>
                  <a:pt x="5054006" y="6040913"/>
                </a:cubicBezTo>
                <a:cubicBezTo>
                  <a:pt x="5054006" y="6208202"/>
                  <a:pt x="4918391" y="6343817"/>
                  <a:pt x="4751102" y="6343817"/>
                </a:cubicBezTo>
                <a:cubicBezTo>
                  <a:pt x="4583812" y="6343817"/>
                  <a:pt x="4448198" y="6208202"/>
                  <a:pt x="4448198" y="6040913"/>
                </a:cubicBezTo>
                <a:cubicBezTo>
                  <a:pt x="4448198" y="5873624"/>
                  <a:pt x="4583812" y="5738009"/>
                  <a:pt x="4751102" y="5738009"/>
                </a:cubicBezTo>
                <a:close/>
                <a:moveTo>
                  <a:pt x="7241117" y="2776144"/>
                </a:moveTo>
                <a:cubicBezTo>
                  <a:pt x="7457144" y="2776144"/>
                  <a:pt x="7632269" y="2951270"/>
                  <a:pt x="7632269" y="3167296"/>
                </a:cubicBezTo>
                <a:cubicBezTo>
                  <a:pt x="7632269" y="3383323"/>
                  <a:pt x="7457144" y="3558448"/>
                  <a:pt x="7241117" y="3558448"/>
                </a:cubicBezTo>
                <a:cubicBezTo>
                  <a:pt x="7025091" y="3558448"/>
                  <a:pt x="6849966" y="3383323"/>
                  <a:pt x="6849966" y="3167296"/>
                </a:cubicBezTo>
                <a:cubicBezTo>
                  <a:pt x="6849966" y="2951270"/>
                  <a:pt x="7025091" y="2776144"/>
                  <a:pt x="7241117" y="2776144"/>
                </a:cubicBezTo>
                <a:close/>
                <a:moveTo>
                  <a:pt x="7542337" y="2198162"/>
                </a:moveTo>
                <a:cubicBezTo>
                  <a:pt x="7668902" y="2198162"/>
                  <a:pt x="7771503" y="2300763"/>
                  <a:pt x="7771503" y="2427328"/>
                </a:cubicBezTo>
                <a:cubicBezTo>
                  <a:pt x="7771503" y="2553893"/>
                  <a:pt x="7668902" y="2656494"/>
                  <a:pt x="7542337" y="2656494"/>
                </a:cubicBezTo>
                <a:cubicBezTo>
                  <a:pt x="7415772" y="2656494"/>
                  <a:pt x="7313171" y="2553893"/>
                  <a:pt x="7313171" y="2427328"/>
                </a:cubicBezTo>
                <a:cubicBezTo>
                  <a:pt x="7313171" y="2300763"/>
                  <a:pt x="7415772" y="2198162"/>
                  <a:pt x="7542337" y="2198162"/>
                </a:cubicBezTo>
                <a:close/>
                <a:moveTo>
                  <a:pt x="0" y="1412395"/>
                </a:moveTo>
                <a:lnTo>
                  <a:pt x="23085" y="1431442"/>
                </a:lnTo>
                <a:cubicBezTo>
                  <a:pt x="93870" y="1502227"/>
                  <a:pt x="137651" y="1600015"/>
                  <a:pt x="137651" y="1708029"/>
                </a:cubicBezTo>
                <a:cubicBezTo>
                  <a:pt x="137651" y="1816042"/>
                  <a:pt x="93870" y="1913831"/>
                  <a:pt x="23085" y="1984615"/>
                </a:cubicBezTo>
                <a:lnTo>
                  <a:pt x="0" y="2003662"/>
                </a:lnTo>
                <a:close/>
                <a:moveTo>
                  <a:pt x="5830854" y="1313"/>
                </a:moveTo>
                <a:cubicBezTo>
                  <a:pt x="6117154" y="-9539"/>
                  <a:pt x="6413674" y="46698"/>
                  <a:pt x="6718454" y="178565"/>
                </a:cubicBezTo>
                <a:cubicBezTo>
                  <a:pt x="7365956" y="459056"/>
                  <a:pt x="7905424" y="1428183"/>
                  <a:pt x="7157096" y="2241640"/>
                </a:cubicBezTo>
                <a:cubicBezTo>
                  <a:pt x="6983814" y="2430052"/>
                  <a:pt x="6828499" y="2635484"/>
                  <a:pt x="6672474" y="2839025"/>
                </a:cubicBezTo>
                <a:cubicBezTo>
                  <a:pt x="6524960" y="3031574"/>
                  <a:pt x="6520823" y="3253792"/>
                  <a:pt x="6648833" y="3462179"/>
                </a:cubicBezTo>
                <a:cubicBezTo>
                  <a:pt x="6789965" y="3691133"/>
                  <a:pt x="6954146" y="3908740"/>
                  <a:pt x="7069864" y="4149634"/>
                </a:cubicBezTo>
                <a:cubicBezTo>
                  <a:pt x="7276243" y="4579175"/>
                  <a:pt x="7193028" y="5002333"/>
                  <a:pt x="6685240" y="5298071"/>
                </a:cubicBezTo>
                <a:cubicBezTo>
                  <a:pt x="6268819" y="5540619"/>
                  <a:pt x="5826276" y="5550076"/>
                  <a:pt x="5365056" y="5503741"/>
                </a:cubicBezTo>
                <a:cubicBezTo>
                  <a:pt x="4966248" y="5463788"/>
                  <a:pt x="4536944" y="5432820"/>
                  <a:pt x="4204326" y="5673239"/>
                </a:cubicBezTo>
                <a:cubicBezTo>
                  <a:pt x="3935184" y="5868034"/>
                  <a:pt x="3748072" y="6177011"/>
                  <a:pt x="3527155" y="6437525"/>
                </a:cubicBezTo>
                <a:lnTo>
                  <a:pt x="3352239" y="6656457"/>
                </a:lnTo>
                <a:lnTo>
                  <a:pt x="1803246" y="6656457"/>
                </a:lnTo>
                <a:lnTo>
                  <a:pt x="1760204" y="6533563"/>
                </a:lnTo>
                <a:cubicBezTo>
                  <a:pt x="1735529" y="6448192"/>
                  <a:pt x="1718685" y="6359158"/>
                  <a:pt x="1704146" y="6273580"/>
                </a:cubicBezTo>
                <a:cubicBezTo>
                  <a:pt x="1618570" y="5772765"/>
                  <a:pt x="1094114" y="5619577"/>
                  <a:pt x="712563" y="5729858"/>
                </a:cubicBezTo>
                <a:cubicBezTo>
                  <a:pt x="504589" y="5790473"/>
                  <a:pt x="308175" y="5819821"/>
                  <a:pt x="124360" y="5821137"/>
                </a:cubicBezTo>
                <a:lnTo>
                  <a:pt x="0" y="5815660"/>
                </a:lnTo>
                <a:lnTo>
                  <a:pt x="0" y="2598828"/>
                </a:lnTo>
                <a:lnTo>
                  <a:pt x="55102" y="2586627"/>
                </a:lnTo>
                <a:cubicBezTo>
                  <a:pt x="121884" y="2569964"/>
                  <a:pt x="188046" y="2551444"/>
                  <a:pt x="253352" y="2530759"/>
                </a:cubicBezTo>
                <a:cubicBezTo>
                  <a:pt x="495428" y="2453928"/>
                  <a:pt x="597672" y="2219063"/>
                  <a:pt x="700388" y="2004530"/>
                </a:cubicBezTo>
                <a:cubicBezTo>
                  <a:pt x="956291" y="1469789"/>
                  <a:pt x="1360302" y="1202893"/>
                  <a:pt x="1886648" y="1280314"/>
                </a:cubicBezTo>
                <a:cubicBezTo>
                  <a:pt x="2090781" y="1310337"/>
                  <a:pt x="2290895" y="1421445"/>
                  <a:pt x="2474460" y="1527470"/>
                </a:cubicBezTo>
                <a:cubicBezTo>
                  <a:pt x="2966648" y="1811862"/>
                  <a:pt x="3412500" y="1675340"/>
                  <a:pt x="3760720" y="1326530"/>
                </a:cubicBezTo>
                <a:cubicBezTo>
                  <a:pt x="4007758" y="1078308"/>
                  <a:pt x="4228086" y="801010"/>
                  <a:pt x="4493564" y="575129"/>
                </a:cubicBezTo>
                <a:cubicBezTo>
                  <a:pt x="4904902" y="223851"/>
                  <a:pt x="5353685" y="19401"/>
                  <a:pt x="5830854" y="131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6" name="Google Shape;376;p42"/>
          <p:cNvSpPr txBox="1">
            <a:spLocks noGrp="1"/>
          </p:cNvSpPr>
          <p:nvPr>
            <p:ph type="title"/>
          </p:nvPr>
        </p:nvSpPr>
        <p:spPr>
          <a:xfrm>
            <a:off x="630936" y="497969"/>
            <a:ext cx="6693056" cy="2994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</a:pPr>
            <a:r>
              <a:rPr lang="en-GB" sz="4100"/>
              <a:t>Feedback ?</a:t>
            </a:r>
            <a:endParaRPr/>
          </a:p>
        </p:txBody>
      </p:sp>
      <p:pic>
        <p:nvPicPr>
          <p:cNvPr id="377" name="Google Shape;377;p42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27469" y="86022"/>
            <a:ext cx="518663" cy="518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AEAEAE">
              <a:alpha val="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-1" y="174726"/>
            <a:ext cx="7170358" cy="4968774"/>
          </a:xfrm>
          <a:custGeom>
            <a:avLst/>
            <a:gdLst/>
            <a:ahLst/>
            <a:cxnLst/>
            <a:rect l="l" t="t" r="r" b="b"/>
            <a:pathLst>
              <a:path w="9263816" h="6858000" extrusionOk="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-1137" y="0"/>
            <a:ext cx="9144000" cy="5143500"/>
          </a:xfrm>
          <a:prstGeom prst="rect">
            <a:avLst/>
          </a:prstGeom>
          <a:solidFill>
            <a:srgbClr val="AEAEAE">
              <a:alpha val="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6943641" y="0"/>
            <a:ext cx="2200359" cy="2062615"/>
          </a:xfrm>
          <a:custGeom>
            <a:avLst/>
            <a:gdLst/>
            <a:ahLst/>
            <a:cxnLst/>
            <a:rect l="l" t="t" r="r" b="b"/>
            <a:pathLst>
              <a:path w="2933812" h="2750153" extrusionOk="0">
                <a:moveTo>
                  <a:pt x="1067830" y="776732"/>
                </a:moveTo>
                <a:cubicBezTo>
                  <a:pt x="1150031" y="773119"/>
                  <a:pt x="1233332" y="794722"/>
                  <a:pt x="1305537" y="842083"/>
                </a:cubicBezTo>
                <a:cubicBezTo>
                  <a:pt x="1490941" y="963689"/>
                  <a:pt x="1542616" y="1212493"/>
                  <a:pt x="1421053" y="1397856"/>
                </a:cubicBezTo>
                <a:cubicBezTo>
                  <a:pt x="1299424" y="1583173"/>
                  <a:pt x="1050671" y="1634906"/>
                  <a:pt x="865267" y="1513301"/>
                </a:cubicBezTo>
                <a:cubicBezTo>
                  <a:pt x="679936" y="1391729"/>
                  <a:pt x="628260" y="1142925"/>
                  <a:pt x="749819" y="957568"/>
                </a:cubicBezTo>
                <a:cubicBezTo>
                  <a:pt x="773570" y="921529"/>
                  <a:pt x="802922" y="889506"/>
                  <a:pt x="836727" y="862679"/>
                </a:cubicBezTo>
                <a:cubicBezTo>
                  <a:pt x="904529" y="809175"/>
                  <a:pt x="985629" y="780345"/>
                  <a:pt x="1067830" y="776732"/>
                </a:cubicBezTo>
                <a:close/>
                <a:moveTo>
                  <a:pt x="209205" y="551704"/>
                </a:moveTo>
                <a:cubicBezTo>
                  <a:pt x="249147" y="546653"/>
                  <a:pt x="290360" y="551675"/>
                  <a:pt x="328901" y="567267"/>
                </a:cubicBezTo>
                <a:cubicBezTo>
                  <a:pt x="451346" y="616809"/>
                  <a:pt x="510410" y="756201"/>
                  <a:pt x="460887" y="878648"/>
                </a:cubicBezTo>
                <a:cubicBezTo>
                  <a:pt x="411366" y="1001087"/>
                  <a:pt x="271948" y="1060182"/>
                  <a:pt x="149506" y="1010633"/>
                </a:cubicBezTo>
                <a:cubicBezTo>
                  <a:pt x="27060" y="961092"/>
                  <a:pt x="-32003" y="821699"/>
                  <a:pt x="17517" y="699260"/>
                </a:cubicBezTo>
                <a:cubicBezTo>
                  <a:pt x="34058" y="658332"/>
                  <a:pt x="61655" y="622811"/>
                  <a:pt x="97142" y="596577"/>
                </a:cubicBezTo>
                <a:cubicBezTo>
                  <a:pt x="130594" y="571878"/>
                  <a:pt x="169264" y="556754"/>
                  <a:pt x="209205" y="551704"/>
                </a:cubicBezTo>
                <a:close/>
                <a:moveTo>
                  <a:pt x="603014" y="0"/>
                </a:moveTo>
                <a:lnTo>
                  <a:pt x="2933812" y="0"/>
                </a:lnTo>
                <a:lnTo>
                  <a:pt x="2933812" y="2748233"/>
                </a:lnTo>
                <a:lnTo>
                  <a:pt x="2877044" y="2704219"/>
                </a:lnTo>
                <a:cubicBezTo>
                  <a:pt x="2590402" y="2543052"/>
                  <a:pt x="2331640" y="2859871"/>
                  <a:pt x="1987800" y="2707378"/>
                </a:cubicBezTo>
                <a:cubicBezTo>
                  <a:pt x="1763640" y="2607782"/>
                  <a:pt x="1580044" y="2342268"/>
                  <a:pt x="1571775" y="2085562"/>
                </a:cubicBezTo>
                <a:cubicBezTo>
                  <a:pt x="1556983" y="1612648"/>
                  <a:pt x="2147977" y="1430482"/>
                  <a:pt x="2085622" y="1038354"/>
                </a:cubicBezTo>
                <a:cubicBezTo>
                  <a:pt x="2048252" y="804151"/>
                  <a:pt x="1799013" y="625551"/>
                  <a:pt x="1614635" y="560521"/>
                </a:cubicBezTo>
                <a:cubicBezTo>
                  <a:pt x="1263737" y="436354"/>
                  <a:pt x="1061091" y="667936"/>
                  <a:pt x="825009" y="518839"/>
                </a:cubicBezTo>
                <a:cubicBezTo>
                  <a:pt x="671642" y="421917"/>
                  <a:pt x="576178" y="209445"/>
                  <a:pt x="599925" y="1437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457200" y="418338"/>
            <a:ext cx="82296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Table of Contents</a:t>
            </a:r>
            <a:endParaRPr sz="1100"/>
          </a:p>
        </p:txBody>
      </p:sp>
      <p:pic>
        <p:nvPicPr>
          <p:cNvPr id="146" name="Google Shape;146;p26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27469" y="86022"/>
            <a:ext cx="518663" cy="5186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26"/>
          <p:cNvGrpSpPr/>
          <p:nvPr/>
        </p:nvGrpSpPr>
        <p:grpSpPr>
          <a:xfrm>
            <a:off x="544806" y="2111254"/>
            <a:ext cx="8054387" cy="1963980"/>
            <a:chOff x="116808" y="708392"/>
            <a:chExt cx="10739183" cy="2618640"/>
          </a:xfrm>
        </p:grpSpPr>
        <p:sp>
          <p:nvSpPr>
            <p:cNvPr id="148" name="Google Shape;148;p26"/>
            <p:cNvSpPr/>
            <p:nvPr/>
          </p:nvSpPr>
          <p:spPr>
            <a:xfrm>
              <a:off x="579602" y="708392"/>
              <a:ext cx="1447713" cy="1447713"/>
            </a:xfrm>
            <a:prstGeom prst="round2DiagRect">
              <a:avLst>
                <a:gd name="adj1" fmla="val 29727"/>
                <a:gd name="adj2" fmla="val 0"/>
              </a:avLst>
            </a:prstGeom>
            <a:solidFill>
              <a:srgbClr val="FF4F5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888131" y="1016921"/>
              <a:ext cx="830655" cy="830655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6"/>
            <p:cNvSpPr/>
            <p:nvPr/>
          </p:nvSpPr>
          <p:spPr>
            <a:xfrm>
              <a:off x="116808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6"/>
            <p:cNvSpPr txBox="1"/>
            <p:nvPr/>
          </p:nvSpPr>
          <p:spPr>
            <a:xfrm>
              <a:off x="116808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r>
                <a:rPr lang="en-GB" sz="1800" b="0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1- SPRINT GOAL</a:t>
              </a:r>
              <a:endPara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52" name="Google Shape;152;p26"/>
            <p:cNvSpPr/>
            <p:nvPr/>
          </p:nvSpPr>
          <p:spPr>
            <a:xfrm>
              <a:off x="3368229" y="708392"/>
              <a:ext cx="1447713" cy="1447713"/>
            </a:xfrm>
            <a:prstGeom prst="round2DiagRect">
              <a:avLst>
                <a:gd name="adj1" fmla="val 29727"/>
                <a:gd name="adj2" fmla="val 0"/>
              </a:avLst>
            </a:prstGeom>
            <a:solidFill>
              <a:srgbClr val="1AC3E4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3676758" y="1016921"/>
              <a:ext cx="830655" cy="830655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6"/>
            <p:cNvSpPr/>
            <p:nvPr/>
          </p:nvSpPr>
          <p:spPr>
            <a:xfrm>
              <a:off x="2905436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6"/>
            <p:cNvSpPr txBox="1"/>
            <p:nvPr/>
          </p:nvSpPr>
          <p:spPr>
            <a:xfrm>
              <a:off x="2905436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r>
                <a:rPr lang="en-GB" sz="1800" b="0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2- STATUS</a:t>
              </a:r>
              <a:endPara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56" name="Google Shape;156;p26"/>
            <p:cNvSpPr/>
            <p:nvPr/>
          </p:nvSpPr>
          <p:spPr>
            <a:xfrm>
              <a:off x="6156857" y="708392"/>
              <a:ext cx="1447713" cy="1447713"/>
            </a:xfrm>
            <a:prstGeom prst="round2DiagRect">
              <a:avLst>
                <a:gd name="adj1" fmla="val 2972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6"/>
            <p:cNvSpPr/>
            <p:nvPr/>
          </p:nvSpPr>
          <p:spPr>
            <a:xfrm>
              <a:off x="6465386" y="1016921"/>
              <a:ext cx="830655" cy="830655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5694063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6"/>
            <p:cNvSpPr txBox="1"/>
            <p:nvPr/>
          </p:nvSpPr>
          <p:spPr>
            <a:xfrm>
              <a:off x="5694063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r>
                <a:rPr lang="en-GB" sz="1800" b="0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3- DEMO</a:t>
              </a:r>
              <a:endPara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60" name="Google Shape;160;p26"/>
            <p:cNvSpPr/>
            <p:nvPr/>
          </p:nvSpPr>
          <p:spPr>
            <a:xfrm>
              <a:off x="8945484" y="708392"/>
              <a:ext cx="1447713" cy="1447713"/>
            </a:xfrm>
            <a:prstGeom prst="round2DiagRect">
              <a:avLst>
                <a:gd name="adj1" fmla="val 29727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9254013" y="1016921"/>
              <a:ext cx="830655" cy="830655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8482691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6"/>
            <p:cNvSpPr txBox="1"/>
            <p:nvPr/>
          </p:nvSpPr>
          <p:spPr>
            <a:xfrm>
              <a:off x="8482691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r>
                <a:rPr lang="en-GB" sz="1800" b="0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4- FEEDBACK</a:t>
              </a:r>
              <a:endPara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7"/>
          <p:cNvPicPr preferRelativeResize="0"/>
          <p:nvPr/>
        </p:nvPicPr>
        <p:blipFill rotWithShape="1">
          <a:blip r:embed="rId3">
            <a:alphaModFix/>
          </a:blip>
          <a:srcRect l="29067" t="2075" r="31369" b="12161"/>
          <a:stretch/>
        </p:blipFill>
        <p:spPr>
          <a:xfrm>
            <a:off x="2751174" y="157000"/>
            <a:ext cx="3543624" cy="432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were the goals this sprint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AEAEAE">
              <a:alpha val="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9" name="Google Shape;179;p29"/>
          <p:cNvSpPr/>
          <p:nvPr/>
        </p:nvSpPr>
        <p:spPr>
          <a:xfrm>
            <a:off x="-1" y="174726"/>
            <a:ext cx="7170358" cy="4968774"/>
          </a:xfrm>
          <a:custGeom>
            <a:avLst/>
            <a:gdLst/>
            <a:ahLst/>
            <a:cxnLst/>
            <a:rect l="l" t="t" r="r" b="b"/>
            <a:pathLst>
              <a:path w="9263816" h="6858000" extrusionOk="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0" name="Google Shape;180;p29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1" name="Google Shape;181;p29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AEAEAE">
              <a:alpha val="9803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2" name="Google Shape;182;p29"/>
          <p:cNvSpPr/>
          <p:nvPr/>
        </p:nvSpPr>
        <p:spPr>
          <a:xfrm>
            <a:off x="6943641" y="0"/>
            <a:ext cx="2200359" cy="2062615"/>
          </a:xfrm>
          <a:custGeom>
            <a:avLst/>
            <a:gdLst/>
            <a:ahLst/>
            <a:cxnLst/>
            <a:rect l="l" t="t" r="r" b="b"/>
            <a:pathLst>
              <a:path w="2933812" h="2750153" extrusionOk="0">
                <a:moveTo>
                  <a:pt x="1067830" y="776732"/>
                </a:moveTo>
                <a:cubicBezTo>
                  <a:pt x="1150031" y="773119"/>
                  <a:pt x="1233332" y="794722"/>
                  <a:pt x="1305537" y="842083"/>
                </a:cubicBezTo>
                <a:cubicBezTo>
                  <a:pt x="1490941" y="963689"/>
                  <a:pt x="1542616" y="1212493"/>
                  <a:pt x="1421053" y="1397856"/>
                </a:cubicBezTo>
                <a:cubicBezTo>
                  <a:pt x="1299424" y="1583173"/>
                  <a:pt x="1050671" y="1634906"/>
                  <a:pt x="865267" y="1513301"/>
                </a:cubicBezTo>
                <a:cubicBezTo>
                  <a:pt x="679936" y="1391729"/>
                  <a:pt x="628260" y="1142925"/>
                  <a:pt x="749819" y="957568"/>
                </a:cubicBezTo>
                <a:cubicBezTo>
                  <a:pt x="773570" y="921529"/>
                  <a:pt x="802922" y="889506"/>
                  <a:pt x="836727" y="862679"/>
                </a:cubicBezTo>
                <a:cubicBezTo>
                  <a:pt x="904529" y="809175"/>
                  <a:pt x="985629" y="780345"/>
                  <a:pt x="1067830" y="776732"/>
                </a:cubicBezTo>
                <a:close/>
                <a:moveTo>
                  <a:pt x="209205" y="551704"/>
                </a:moveTo>
                <a:cubicBezTo>
                  <a:pt x="249147" y="546653"/>
                  <a:pt x="290360" y="551675"/>
                  <a:pt x="328901" y="567267"/>
                </a:cubicBezTo>
                <a:cubicBezTo>
                  <a:pt x="451346" y="616809"/>
                  <a:pt x="510410" y="756201"/>
                  <a:pt x="460887" y="878648"/>
                </a:cubicBezTo>
                <a:cubicBezTo>
                  <a:pt x="411366" y="1001087"/>
                  <a:pt x="271948" y="1060182"/>
                  <a:pt x="149506" y="1010633"/>
                </a:cubicBezTo>
                <a:cubicBezTo>
                  <a:pt x="27060" y="961092"/>
                  <a:pt x="-32003" y="821699"/>
                  <a:pt x="17517" y="699260"/>
                </a:cubicBezTo>
                <a:cubicBezTo>
                  <a:pt x="34058" y="658332"/>
                  <a:pt x="61655" y="622811"/>
                  <a:pt x="97142" y="596577"/>
                </a:cubicBezTo>
                <a:cubicBezTo>
                  <a:pt x="130594" y="571878"/>
                  <a:pt x="169264" y="556754"/>
                  <a:pt x="209205" y="551704"/>
                </a:cubicBezTo>
                <a:close/>
                <a:moveTo>
                  <a:pt x="603014" y="0"/>
                </a:moveTo>
                <a:lnTo>
                  <a:pt x="2933812" y="0"/>
                </a:lnTo>
                <a:lnTo>
                  <a:pt x="2933812" y="2748233"/>
                </a:lnTo>
                <a:lnTo>
                  <a:pt x="2877044" y="2704219"/>
                </a:lnTo>
                <a:cubicBezTo>
                  <a:pt x="2590402" y="2543052"/>
                  <a:pt x="2331640" y="2859871"/>
                  <a:pt x="1987800" y="2707378"/>
                </a:cubicBezTo>
                <a:cubicBezTo>
                  <a:pt x="1763640" y="2607782"/>
                  <a:pt x="1580044" y="2342268"/>
                  <a:pt x="1571775" y="2085562"/>
                </a:cubicBezTo>
                <a:cubicBezTo>
                  <a:pt x="1556983" y="1612648"/>
                  <a:pt x="2147977" y="1430482"/>
                  <a:pt x="2085622" y="1038354"/>
                </a:cubicBezTo>
                <a:cubicBezTo>
                  <a:pt x="2048252" y="804151"/>
                  <a:pt x="1799013" y="625551"/>
                  <a:pt x="1614635" y="560521"/>
                </a:cubicBezTo>
                <a:cubicBezTo>
                  <a:pt x="1263737" y="436354"/>
                  <a:pt x="1061091" y="667936"/>
                  <a:pt x="825009" y="518839"/>
                </a:cubicBezTo>
                <a:cubicBezTo>
                  <a:pt x="671642" y="421917"/>
                  <a:pt x="576178" y="209445"/>
                  <a:pt x="599925" y="1437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83" name="Google Shape;183;p29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5511" y="120659"/>
            <a:ext cx="518663" cy="5186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9"/>
          <p:cNvGrpSpPr/>
          <p:nvPr/>
        </p:nvGrpSpPr>
        <p:grpSpPr>
          <a:xfrm>
            <a:off x="544806" y="2111254"/>
            <a:ext cx="8054387" cy="1963980"/>
            <a:chOff x="116808" y="708392"/>
            <a:chExt cx="10739183" cy="2618640"/>
          </a:xfrm>
        </p:grpSpPr>
        <p:sp>
          <p:nvSpPr>
            <p:cNvPr id="185" name="Google Shape;185;p29"/>
            <p:cNvSpPr/>
            <p:nvPr/>
          </p:nvSpPr>
          <p:spPr>
            <a:xfrm>
              <a:off x="579602" y="708392"/>
              <a:ext cx="1447713" cy="1447713"/>
            </a:xfrm>
            <a:prstGeom prst="ellipse">
              <a:avLst/>
            </a:prstGeom>
            <a:solidFill>
              <a:srgbClr val="FF4F5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9"/>
            <p:cNvSpPr/>
            <p:nvPr/>
          </p:nvSpPr>
          <p:spPr>
            <a:xfrm>
              <a:off x="888131" y="1016921"/>
              <a:ext cx="830655" cy="830655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116808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9"/>
            <p:cNvSpPr txBox="1"/>
            <p:nvPr/>
          </p:nvSpPr>
          <p:spPr>
            <a:xfrm>
              <a:off x="116808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algn="ctr">
                <a:buClr>
                  <a:schemeClr val="dk1"/>
                </a:buClr>
                <a:buSzPts val="900"/>
              </a:pPr>
              <a:r>
                <a:rPr lang="en-GB" sz="900" b="1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Design:</a:t>
              </a:r>
              <a:br>
                <a:rPr lang="en-US" sz="900" b="1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</a:br>
              <a:r>
                <a:rPr lang="en-US" sz="900" b="1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Complete design Boards</a:t>
              </a:r>
              <a:r>
                <a:rPr lang="en-GB" sz="900" b="1" dirty="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.</a:t>
              </a:r>
              <a:endParaRPr sz="900" b="1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3368229" y="708392"/>
              <a:ext cx="1447713" cy="14477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3676758" y="1016921"/>
              <a:ext cx="830655" cy="830655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9"/>
            <p:cNvSpPr/>
            <p:nvPr/>
          </p:nvSpPr>
          <p:spPr>
            <a:xfrm>
              <a:off x="2905436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9"/>
            <p:cNvSpPr txBox="1"/>
            <p:nvPr/>
          </p:nvSpPr>
          <p:spPr>
            <a:xfrm>
              <a:off x="2905436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venir"/>
                <a:buNone/>
              </a:pPr>
              <a:r>
                <a:rPr lang="en-GB" sz="9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Design:</a:t>
              </a:r>
              <a:br>
                <a:rPr lang="en-GB" sz="9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</a:br>
              <a:r>
                <a:rPr lang="en-GB" sz="9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Finish the developer Console in High Fidelity</a:t>
              </a:r>
              <a:endParaRPr sz="9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6156857" y="708392"/>
              <a:ext cx="1447713" cy="14477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5694063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9"/>
            <p:cNvSpPr txBox="1"/>
            <p:nvPr/>
          </p:nvSpPr>
          <p:spPr>
            <a:xfrm>
              <a:off x="5694063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venir"/>
                <a:buNone/>
              </a:pPr>
              <a:r>
                <a:rPr lang="en-GB" sz="9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BD: Refine the target audience / Strategy</a:t>
              </a:r>
              <a:endParaRPr sz="9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8945484" y="708392"/>
              <a:ext cx="1447713" cy="144771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9"/>
            <p:cNvSpPr/>
            <p:nvPr/>
          </p:nvSpPr>
          <p:spPr>
            <a:xfrm>
              <a:off x="8482691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9"/>
            <p:cNvSpPr txBox="1"/>
            <p:nvPr/>
          </p:nvSpPr>
          <p:spPr>
            <a:xfrm>
              <a:off x="8482691" y="2607032"/>
              <a:ext cx="23733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venir"/>
                <a:buNone/>
              </a:pPr>
              <a:r>
                <a:rPr lang="en-GB" sz="9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SCRUM: have live sprint demo ready</a:t>
              </a:r>
              <a:endParaRPr sz="9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199" name="Google Shape;199;p29"/>
          <p:cNvSpPr/>
          <p:nvPr/>
        </p:nvSpPr>
        <p:spPr>
          <a:xfrm>
            <a:off x="3113820" y="1209237"/>
            <a:ext cx="859500" cy="8595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9"/>
          <p:cNvSpPr/>
          <p:nvPr/>
        </p:nvSpPr>
        <p:spPr>
          <a:xfrm>
            <a:off x="7264170" y="1362887"/>
            <a:ext cx="859500" cy="8595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1" name="Google Shape;201;p29" descr="Badge Cross outlin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172677" y="1368973"/>
            <a:ext cx="847308" cy="847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9" descr="Badge Cross outlin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67177" y="1215323"/>
            <a:ext cx="847308" cy="847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Cumulative Flow Diagram</a:t>
            </a:r>
            <a:endParaRPr/>
          </a:p>
        </p:txBody>
      </p:sp>
      <p:pic>
        <p:nvPicPr>
          <p:cNvPr id="208" name="Google Shape;20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100" y="1412551"/>
            <a:ext cx="6334797" cy="373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EAEAE">
              <a:alpha val="98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5" name="Google Shape;225;p32"/>
          <p:cNvSpPr/>
          <p:nvPr/>
        </p:nvSpPr>
        <p:spPr>
          <a:xfrm>
            <a:off x="-1" y="174726"/>
            <a:ext cx="7179457" cy="4972050"/>
          </a:xfrm>
          <a:custGeom>
            <a:avLst/>
            <a:gdLst/>
            <a:ahLst/>
            <a:cxnLst/>
            <a:rect l="l" t="t" r="r" b="b"/>
            <a:pathLst>
              <a:path w="9263816" h="6858000" extrusionOk="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6" name="Google Shape;226;p32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7" name="Google Shape;227;p32"/>
          <p:cNvSpPr/>
          <p:nvPr/>
        </p:nvSpPr>
        <p:spPr>
          <a:xfrm>
            <a:off x="6943641" y="0"/>
            <a:ext cx="2200359" cy="2062615"/>
          </a:xfrm>
          <a:custGeom>
            <a:avLst/>
            <a:gdLst/>
            <a:ahLst/>
            <a:cxnLst/>
            <a:rect l="l" t="t" r="r" b="b"/>
            <a:pathLst>
              <a:path w="2933812" h="2750153" extrusionOk="0">
                <a:moveTo>
                  <a:pt x="1067830" y="776732"/>
                </a:moveTo>
                <a:cubicBezTo>
                  <a:pt x="1150031" y="773119"/>
                  <a:pt x="1233332" y="794722"/>
                  <a:pt x="1305537" y="842083"/>
                </a:cubicBezTo>
                <a:cubicBezTo>
                  <a:pt x="1490941" y="963689"/>
                  <a:pt x="1542616" y="1212493"/>
                  <a:pt x="1421053" y="1397856"/>
                </a:cubicBezTo>
                <a:cubicBezTo>
                  <a:pt x="1299424" y="1583173"/>
                  <a:pt x="1050671" y="1634906"/>
                  <a:pt x="865267" y="1513301"/>
                </a:cubicBezTo>
                <a:cubicBezTo>
                  <a:pt x="679936" y="1391729"/>
                  <a:pt x="628260" y="1142925"/>
                  <a:pt x="749819" y="957568"/>
                </a:cubicBezTo>
                <a:cubicBezTo>
                  <a:pt x="773570" y="921529"/>
                  <a:pt x="802922" y="889506"/>
                  <a:pt x="836727" y="862679"/>
                </a:cubicBezTo>
                <a:cubicBezTo>
                  <a:pt x="904529" y="809175"/>
                  <a:pt x="985629" y="780345"/>
                  <a:pt x="1067830" y="776732"/>
                </a:cubicBezTo>
                <a:close/>
                <a:moveTo>
                  <a:pt x="209205" y="551704"/>
                </a:moveTo>
                <a:cubicBezTo>
                  <a:pt x="249147" y="546653"/>
                  <a:pt x="290360" y="551675"/>
                  <a:pt x="328901" y="567267"/>
                </a:cubicBezTo>
                <a:cubicBezTo>
                  <a:pt x="451346" y="616809"/>
                  <a:pt x="510410" y="756201"/>
                  <a:pt x="460887" y="878648"/>
                </a:cubicBezTo>
                <a:cubicBezTo>
                  <a:pt x="411366" y="1001087"/>
                  <a:pt x="271948" y="1060182"/>
                  <a:pt x="149506" y="1010633"/>
                </a:cubicBezTo>
                <a:cubicBezTo>
                  <a:pt x="27060" y="961092"/>
                  <a:pt x="-32003" y="821699"/>
                  <a:pt x="17517" y="699260"/>
                </a:cubicBezTo>
                <a:cubicBezTo>
                  <a:pt x="34058" y="658332"/>
                  <a:pt x="61655" y="622811"/>
                  <a:pt x="97142" y="596577"/>
                </a:cubicBezTo>
                <a:cubicBezTo>
                  <a:pt x="130594" y="571878"/>
                  <a:pt x="169264" y="556754"/>
                  <a:pt x="209205" y="551704"/>
                </a:cubicBezTo>
                <a:close/>
                <a:moveTo>
                  <a:pt x="603014" y="0"/>
                </a:moveTo>
                <a:lnTo>
                  <a:pt x="2933812" y="0"/>
                </a:lnTo>
                <a:lnTo>
                  <a:pt x="2933812" y="2748233"/>
                </a:lnTo>
                <a:lnTo>
                  <a:pt x="2877044" y="2704219"/>
                </a:lnTo>
                <a:cubicBezTo>
                  <a:pt x="2590402" y="2543052"/>
                  <a:pt x="2331640" y="2859871"/>
                  <a:pt x="1987800" y="2707378"/>
                </a:cubicBezTo>
                <a:cubicBezTo>
                  <a:pt x="1763640" y="2607782"/>
                  <a:pt x="1580044" y="2342268"/>
                  <a:pt x="1571775" y="2085562"/>
                </a:cubicBezTo>
                <a:cubicBezTo>
                  <a:pt x="1556983" y="1612648"/>
                  <a:pt x="2147977" y="1430482"/>
                  <a:pt x="2085622" y="1038354"/>
                </a:cubicBezTo>
                <a:cubicBezTo>
                  <a:pt x="2048252" y="804151"/>
                  <a:pt x="1799013" y="625551"/>
                  <a:pt x="1614635" y="560521"/>
                </a:cubicBezTo>
                <a:cubicBezTo>
                  <a:pt x="1263737" y="436354"/>
                  <a:pt x="1061091" y="667936"/>
                  <a:pt x="825009" y="518839"/>
                </a:cubicBezTo>
                <a:cubicBezTo>
                  <a:pt x="671642" y="421917"/>
                  <a:pt x="576178" y="209445"/>
                  <a:pt x="599925" y="1437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28" name="Google Shape;228;p32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5511" y="120659"/>
            <a:ext cx="518664" cy="5186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" name="Google Shape;229;p32"/>
          <p:cNvGrpSpPr/>
          <p:nvPr/>
        </p:nvGrpSpPr>
        <p:grpSpPr>
          <a:xfrm>
            <a:off x="458208" y="1142587"/>
            <a:ext cx="8415768" cy="3644972"/>
            <a:chOff x="2868" y="49155"/>
            <a:chExt cx="11221023" cy="4859962"/>
          </a:xfrm>
        </p:grpSpPr>
        <p:sp>
          <p:nvSpPr>
            <p:cNvPr id="230" name="Google Shape;230;p32"/>
            <p:cNvSpPr/>
            <p:nvPr/>
          </p:nvSpPr>
          <p:spPr>
            <a:xfrm>
              <a:off x="1066837" y="49155"/>
              <a:ext cx="1145700" cy="11457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2868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 txBox="1"/>
            <p:nvPr/>
          </p:nvSpPr>
          <p:spPr>
            <a:xfrm>
              <a:off x="2868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User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2868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 txBox="1"/>
            <p:nvPr/>
          </p:nvSpPr>
          <p:spPr>
            <a:xfrm>
              <a:off x="2868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 b="1" u="sng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🏗️User is initialized from storage on app start, reconnect to services and invalid users logged out</a:t>
              </a:r>
              <a:endParaRPr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 b="1" u="sng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🏗️PIN challenge screen UI</a:t>
              </a:r>
              <a:endParaRPr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 b="1" u="sng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🏗️Change PIN and Biometrics choice screen UI</a:t>
              </a:r>
              <a:endParaRPr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 b="1" u="sng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🏗️Loading page after click “Login with Tonomy ID”</a:t>
              </a:r>
              <a:endParaRPr sz="1100" b="1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 b="1" u="sng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🏗️Back button logic on home screen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4913493" y="49155"/>
              <a:ext cx="1145700" cy="11457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3849525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 txBox="1"/>
            <p:nvPr/>
          </p:nvSpPr>
          <p:spPr>
            <a:xfrm>
              <a:off x="3849525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Direct value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3849525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 txBox="1"/>
            <p:nvPr/>
          </p:nvSpPr>
          <p:spPr>
            <a:xfrm>
              <a:off x="3849525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🏗️Teardown florence infrastructure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✔️saves $$/month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🏗️Staging demo prepared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✔️stakeholders see app working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🏉Demo presentation prepared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✔️understand work done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8760150" y="49155"/>
              <a:ext cx="1145700" cy="11457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7696181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 txBox="1"/>
            <p:nvPr/>
          </p:nvSpPr>
          <p:spPr>
            <a:xfrm>
              <a:off x="7696181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Enablers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7696181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2"/>
            <p:cNvSpPr txBox="1"/>
            <p:nvPr/>
          </p:nvSpPr>
          <p:spPr>
            <a:xfrm>
              <a:off x="7696191" y="1992206"/>
              <a:ext cx="35277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 u="sng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🎨Internal user testing Tonomy Dev Console</a:t>
              </a:r>
              <a:endParaRPr sz="1100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✔️Design aligns with users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 u="sng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🎨Demo design includes code preview for devs</a:t>
              </a:r>
              <a:endParaRPr sz="1100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✔️Demo site educates devs</a:t>
              </a:r>
              <a:endParaRPr sz="1100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🎨Updated Tonomy Dev Console from feedback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✔️upgrades to features/audience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🏉OKR understanding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✔️ready to prepare to align with stakeholders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endParaRPr sz="1100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245" name="Google Shape;245;p32"/>
          <p:cNvSpPr txBox="1"/>
          <p:nvPr/>
        </p:nvSpPr>
        <p:spPr>
          <a:xfrm>
            <a:off x="0" y="0"/>
            <a:ext cx="3117600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🏗️DEV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🎨DESIGN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🏉ADMIN/SCRUM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🤝BD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EAEAE">
              <a:alpha val="98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33"/>
          <p:cNvSpPr/>
          <p:nvPr/>
        </p:nvSpPr>
        <p:spPr>
          <a:xfrm>
            <a:off x="-1" y="174726"/>
            <a:ext cx="7179457" cy="4972050"/>
          </a:xfrm>
          <a:custGeom>
            <a:avLst/>
            <a:gdLst/>
            <a:ahLst/>
            <a:cxnLst/>
            <a:rect l="l" t="t" r="r" b="b"/>
            <a:pathLst>
              <a:path w="9263816" h="6858000" extrusionOk="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2" name="Google Shape;252;p33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3" name="Google Shape;253;p33"/>
          <p:cNvSpPr/>
          <p:nvPr/>
        </p:nvSpPr>
        <p:spPr>
          <a:xfrm>
            <a:off x="6943641" y="0"/>
            <a:ext cx="2200359" cy="2062615"/>
          </a:xfrm>
          <a:custGeom>
            <a:avLst/>
            <a:gdLst/>
            <a:ahLst/>
            <a:cxnLst/>
            <a:rect l="l" t="t" r="r" b="b"/>
            <a:pathLst>
              <a:path w="2933812" h="2750153" extrusionOk="0">
                <a:moveTo>
                  <a:pt x="1067830" y="776732"/>
                </a:moveTo>
                <a:cubicBezTo>
                  <a:pt x="1150031" y="773119"/>
                  <a:pt x="1233332" y="794722"/>
                  <a:pt x="1305537" y="842083"/>
                </a:cubicBezTo>
                <a:cubicBezTo>
                  <a:pt x="1490941" y="963689"/>
                  <a:pt x="1542616" y="1212493"/>
                  <a:pt x="1421053" y="1397856"/>
                </a:cubicBezTo>
                <a:cubicBezTo>
                  <a:pt x="1299424" y="1583173"/>
                  <a:pt x="1050671" y="1634906"/>
                  <a:pt x="865267" y="1513301"/>
                </a:cubicBezTo>
                <a:cubicBezTo>
                  <a:pt x="679936" y="1391729"/>
                  <a:pt x="628260" y="1142925"/>
                  <a:pt x="749819" y="957568"/>
                </a:cubicBezTo>
                <a:cubicBezTo>
                  <a:pt x="773570" y="921529"/>
                  <a:pt x="802922" y="889506"/>
                  <a:pt x="836727" y="862679"/>
                </a:cubicBezTo>
                <a:cubicBezTo>
                  <a:pt x="904529" y="809175"/>
                  <a:pt x="985629" y="780345"/>
                  <a:pt x="1067830" y="776732"/>
                </a:cubicBezTo>
                <a:close/>
                <a:moveTo>
                  <a:pt x="209205" y="551704"/>
                </a:moveTo>
                <a:cubicBezTo>
                  <a:pt x="249147" y="546653"/>
                  <a:pt x="290360" y="551675"/>
                  <a:pt x="328901" y="567267"/>
                </a:cubicBezTo>
                <a:cubicBezTo>
                  <a:pt x="451346" y="616809"/>
                  <a:pt x="510410" y="756201"/>
                  <a:pt x="460887" y="878648"/>
                </a:cubicBezTo>
                <a:cubicBezTo>
                  <a:pt x="411366" y="1001087"/>
                  <a:pt x="271948" y="1060182"/>
                  <a:pt x="149506" y="1010633"/>
                </a:cubicBezTo>
                <a:cubicBezTo>
                  <a:pt x="27060" y="961092"/>
                  <a:pt x="-32003" y="821699"/>
                  <a:pt x="17517" y="699260"/>
                </a:cubicBezTo>
                <a:cubicBezTo>
                  <a:pt x="34058" y="658332"/>
                  <a:pt x="61655" y="622811"/>
                  <a:pt x="97142" y="596577"/>
                </a:cubicBezTo>
                <a:cubicBezTo>
                  <a:pt x="130594" y="571878"/>
                  <a:pt x="169264" y="556754"/>
                  <a:pt x="209205" y="551704"/>
                </a:cubicBezTo>
                <a:close/>
                <a:moveTo>
                  <a:pt x="603014" y="0"/>
                </a:moveTo>
                <a:lnTo>
                  <a:pt x="2933812" y="0"/>
                </a:lnTo>
                <a:lnTo>
                  <a:pt x="2933812" y="2748233"/>
                </a:lnTo>
                <a:lnTo>
                  <a:pt x="2877044" y="2704219"/>
                </a:lnTo>
                <a:cubicBezTo>
                  <a:pt x="2590402" y="2543052"/>
                  <a:pt x="2331640" y="2859871"/>
                  <a:pt x="1987800" y="2707378"/>
                </a:cubicBezTo>
                <a:cubicBezTo>
                  <a:pt x="1763640" y="2607782"/>
                  <a:pt x="1580044" y="2342268"/>
                  <a:pt x="1571775" y="2085562"/>
                </a:cubicBezTo>
                <a:cubicBezTo>
                  <a:pt x="1556983" y="1612648"/>
                  <a:pt x="2147977" y="1430482"/>
                  <a:pt x="2085622" y="1038354"/>
                </a:cubicBezTo>
                <a:cubicBezTo>
                  <a:pt x="2048252" y="804151"/>
                  <a:pt x="1799013" y="625551"/>
                  <a:pt x="1614635" y="560521"/>
                </a:cubicBezTo>
                <a:cubicBezTo>
                  <a:pt x="1263737" y="436354"/>
                  <a:pt x="1061091" y="667936"/>
                  <a:pt x="825009" y="518839"/>
                </a:cubicBezTo>
                <a:cubicBezTo>
                  <a:pt x="671642" y="421917"/>
                  <a:pt x="576178" y="209445"/>
                  <a:pt x="599925" y="1437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54" name="Google Shape;254;p33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5511" y="120659"/>
            <a:ext cx="518664" cy="518664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3"/>
          <p:cNvSpPr txBox="1"/>
          <p:nvPr/>
        </p:nvSpPr>
        <p:spPr>
          <a:xfrm>
            <a:off x="0" y="0"/>
            <a:ext cx="3117600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🏗️DEV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🎨DESIGN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🏉ADMIN/SCRUM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🤝BD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256" name="Google Shape;256;p33"/>
          <p:cNvGrpSpPr/>
          <p:nvPr/>
        </p:nvGrpSpPr>
        <p:grpSpPr>
          <a:xfrm>
            <a:off x="458208" y="1142587"/>
            <a:ext cx="8225185" cy="3644972"/>
            <a:chOff x="2868" y="49155"/>
            <a:chExt cx="10966913" cy="4859962"/>
          </a:xfrm>
        </p:grpSpPr>
        <p:sp>
          <p:nvSpPr>
            <p:cNvPr id="257" name="Google Shape;257;p33"/>
            <p:cNvSpPr/>
            <p:nvPr/>
          </p:nvSpPr>
          <p:spPr>
            <a:xfrm>
              <a:off x="1066837" y="49155"/>
              <a:ext cx="1145700" cy="11457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3"/>
            <p:cNvSpPr/>
            <p:nvPr/>
          </p:nvSpPr>
          <p:spPr>
            <a:xfrm>
              <a:off x="2868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3"/>
            <p:cNvSpPr txBox="1"/>
            <p:nvPr/>
          </p:nvSpPr>
          <p:spPr>
            <a:xfrm>
              <a:off x="2868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User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0" name="Google Shape;260;p33"/>
            <p:cNvSpPr/>
            <p:nvPr/>
          </p:nvSpPr>
          <p:spPr>
            <a:xfrm>
              <a:off x="2868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>
              <a:off x="4913493" y="49155"/>
              <a:ext cx="1145700" cy="11457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3"/>
            <p:cNvSpPr/>
            <p:nvPr/>
          </p:nvSpPr>
          <p:spPr>
            <a:xfrm>
              <a:off x="3849525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3"/>
            <p:cNvSpPr txBox="1"/>
            <p:nvPr/>
          </p:nvSpPr>
          <p:spPr>
            <a:xfrm>
              <a:off x="3849525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Direct value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3849525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8760150" y="49155"/>
              <a:ext cx="1145700" cy="11457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7696181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3"/>
            <p:cNvSpPr txBox="1"/>
            <p:nvPr/>
          </p:nvSpPr>
          <p:spPr>
            <a:xfrm>
              <a:off x="7696181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Enablers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7696181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3"/>
            <p:cNvSpPr txBox="1"/>
            <p:nvPr/>
          </p:nvSpPr>
          <p:spPr>
            <a:xfrm>
              <a:off x="7696181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 u="sng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🤝Crm has all contacts migrated</a:t>
              </a:r>
              <a:endParaRPr sz="1100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✔️CRM ready for sales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🏗️External API class for integrators setup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✔️external apps ready for integrate with Tonomy ID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🏗️SSO protocol E2E integration test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✔️protects code from error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🏗️Refactoring the login function to check the password more modular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✔️reduces bug frequency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EAEAE">
              <a:alpha val="98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34"/>
          <p:cNvSpPr/>
          <p:nvPr/>
        </p:nvSpPr>
        <p:spPr>
          <a:xfrm>
            <a:off x="-1" y="174726"/>
            <a:ext cx="7179457" cy="4972050"/>
          </a:xfrm>
          <a:custGeom>
            <a:avLst/>
            <a:gdLst/>
            <a:ahLst/>
            <a:cxnLst/>
            <a:rect l="l" t="t" r="r" b="b"/>
            <a:pathLst>
              <a:path w="9263816" h="6858000" extrusionOk="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34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34"/>
          <p:cNvSpPr/>
          <p:nvPr/>
        </p:nvSpPr>
        <p:spPr>
          <a:xfrm>
            <a:off x="6943641" y="0"/>
            <a:ext cx="2200359" cy="2062615"/>
          </a:xfrm>
          <a:custGeom>
            <a:avLst/>
            <a:gdLst/>
            <a:ahLst/>
            <a:cxnLst/>
            <a:rect l="l" t="t" r="r" b="b"/>
            <a:pathLst>
              <a:path w="2933812" h="2750153" extrusionOk="0">
                <a:moveTo>
                  <a:pt x="1067830" y="776732"/>
                </a:moveTo>
                <a:cubicBezTo>
                  <a:pt x="1150031" y="773119"/>
                  <a:pt x="1233332" y="794722"/>
                  <a:pt x="1305537" y="842083"/>
                </a:cubicBezTo>
                <a:cubicBezTo>
                  <a:pt x="1490941" y="963689"/>
                  <a:pt x="1542616" y="1212493"/>
                  <a:pt x="1421053" y="1397856"/>
                </a:cubicBezTo>
                <a:cubicBezTo>
                  <a:pt x="1299424" y="1583173"/>
                  <a:pt x="1050671" y="1634906"/>
                  <a:pt x="865267" y="1513301"/>
                </a:cubicBezTo>
                <a:cubicBezTo>
                  <a:pt x="679936" y="1391729"/>
                  <a:pt x="628260" y="1142925"/>
                  <a:pt x="749819" y="957568"/>
                </a:cubicBezTo>
                <a:cubicBezTo>
                  <a:pt x="773570" y="921529"/>
                  <a:pt x="802922" y="889506"/>
                  <a:pt x="836727" y="862679"/>
                </a:cubicBezTo>
                <a:cubicBezTo>
                  <a:pt x="904529" y="809175"/>
                  <a:pt x="985629" y="780345"/>
                  <a:pt x="1067830" y="776732"/>
                </a:cubicBezTo>
                <a:close/>
                <a:moveTo>
                  <a:pt x="209205" y="551704"/>
                </a:moveTo>
                <a:cubicBezTo>
                  <a:pt x="249147" y="546653"/>
                  <a:pt x="290360" y="551675"/>
                  <a:pt x="328901" y="567267"/>
                </a:cubicBezTo>
                <a:cubicBezTo>
                  <a:pt x="451346" y="616809"/>
                  <a:pt x="510410" y="756201"/>
                  <a:pt x="460887" y="878648"/>
                </a:cubicBezTo>
                <a:cubicBezTo>
                  <a:pt x="411366" y="1001087"/>
                  <a:pt x="271948" y="1060182"/>
                  <a:pt x="149506" y="1010633"/>
                </a:cubicBezTo>
                <a:cubicBezTo>
                  <a:pt x="27060" y="961092"/>
                  <a:pt x="-32003" y="821699"/>
                  <a:pt x="17517" y="699260"/>
                </a:cubicBezTo>
                <a:cubicBezTo>
                  <a:pt x="34058" y="658332"/>
                  <a:pt x="61655" y="622811"/>
                  <a:pt x="97142" y="596577"/>
                </a:cubicBezTo>
                <a:cubicBezTo>
                  <a:pt x="130594" y="571878"/>
                  <a:pt x="169264" y="556754"/>
                  <a:pt x="209205" y="551704"/>
                </a:cubicBezTo>
                <a:close/>
                <a:moveTo>
                  <a:pt x="603014" y="0"/>
                </a:moveTo>
                <a:lnTo>
                  <a:pt x="2933812" y="0"/>
                </a:lnTo>
                <a:lnTo>
                  <a:pt x="2933812" y="2748233"/>
                </a:lnTo>
                <a:lnTo>
                  <a:pt x="2877044" y="2704219"/>
                </a:lnTo>
                <a:cubicBezTo>
                  <a:pt x="2590402" y="2543052"/>
                  <a:pt x="2331640" y="2859871"/>
                  <a:pt x="1987800" y="2707378"/>
                </a:cubicBezTo>
                <a:cubicBezTo>
                  <a:pt x="1763640" y="2607782"/>
                  <a:pt x="1580044" y="2342268"/>
                  <a:pt x="1571775" y="2085562"/>
                </a:cubicBezTo>
                <a:cubicBezTo>
                  <a:pt x="1556983" y="1612648"/>
                  <a:pt x="2147977" y="1430482"/>
                  <a:pt x="2085622" y="1038354"/>
                </a:cubicBezTo>
                <a:cubicBezTo>
                  <a:pt x="2048252" y="804151"/>
                  <a:pt x="1799013" y="625551"/>
                  <a:pt x="1614635" y="560521"/>
                </a:cubicBezTo>
                <a:cubicBezTo>
                  <a:pt x="1263737" y="436354"/>
                  <a:pt x="1061091" y="667936"/>
                  <a:pt x="825009" y="518839"/>
                </a:cubicBezTo>
                <a:cubicBezTo>
                  <a:pt x="671642" y="421917"/>
                  <a:pt x="576178" y="209445"/>
                  <a:pt x="599925" y="1437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78" name="Google Shape;278;p34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5511" y="120659"/>
            <a:ext cx="518664" cy="51866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4"/>
          <p:cNvSpPr txBox="1"/>
          <p:nvPr/>
        </p:nvSpPr>
        <p:spPr>
          <a:xfrm>
            <a:off x="0" y="0"/>
            <a:ext cx="3117600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🏗️DEV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🎨DESIGN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🏉ADMIN/SCRUM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venir"/>
              <a:buNone/>
            </a:pPr>
            <a:r>
              <a:rPr lang="en-GB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🤝BD</a:t>
            </a:r>
            <a:endParaRPr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280" name="Google Shape;280;p34"/>
          <p:cNvGrpSpPr/>
          <p:nvPr/>
        </p:nvGrpSpPr>
        <p:grpSpPr>
          <a:xfrm>
            <a:off x="458208" y="1142587"/>
            <a:ext cx="8225185" cy="3644972"/>
            <a:chOff x="2868" y="49155"/>
            <a:chExt cx="10966913" cy="4859962"/>
          </a:xfrm>
        </p:grpSpPr>
        <p:sp>
          <p:nvSpPr>
            <p:cNvPr id="281" name="Google Shape;281;p34"/>
            <p:cNvSpPr/>
            <p:nvPr/>
          </p:nvSpPr>
          <p:spPr>
            <a:xfrm>
              <a:off x="1066837" y="49155"/>
              <a:ext cx="1145700" cy="114570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2868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4"/>
            <p:cNvSpPr txBox="1"/>
            <p:nvPr/>
          </p:nvSpPr>
          <p:spPr>
            <a:xfrm>
              <a:off x="2868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User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2868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4913493" y="49155"/>
              <a:ext cx="1145700" cy="11457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3849525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4"/>
            <p:cNvSpPr txBox="1"/>
            <p:nvPr/>
          </p:nvSpPr>
          <p:spPr>
            <a:xfrm>
              <a:off x="3849525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Direct value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3849525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8760150" y="49155"/>
              <a:ext cx="1145700" cy="114570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7696181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4"/>
            <p:cNvSpPr txBox="1"/>
            <p:nvPr/>
          </p:nvSpPr>
          <p:spPr>
            <a:xfrm>
              <a:off x="7696181" y="1403953"/>
              <a:ext cx="3273600" cy="49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Avenir"/>
                <a:buNone/>
              </a:pPr>
              <a:r>
                <a:rPr lang="en-GB" sz="2300" b="1" i="0" u="none" strike="noStrike" cap="non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Enablers</a:t>
              </a:r>
              <a:endParaRPr sz="2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7696181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 txBox="1"/>
            <p:nvPr/>
          </p:nvSpPr>
          <p:spPr>
            <a:xfrm>
              <a:off x="7696181" y="1992217"/>
              <a:ext cx="3273600" cy="291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🏗️Bug fixes for version bumping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🏗️Bug fix for TID expo deployment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🏗️Bug fix UI overlap in create password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✔️ensure our infrastructure and app are working properly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🏗️get DID of user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✔️clearer for developers work together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🏗️Staging deployment of Demo and SSO login website</a:t>
              </a:r>
              <a:endParaRPr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  <a:p>
              <a:pPr marL="0" lvl="0" indent="0" algn="l" rtl="0">
                <a:spcBef>
                  <a:spcPts val="40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	✔️staging app is ready for use</a:t>
              </a:r>
              <a:endParaRPr sz="1100" u="sng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  <p:transition spd="slow"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A1C991E3DBD44CA4C7D73390EEFB50" ma:contentTypeVersion="20" ma:contentTypeDescription="Een nieuw document maken." ma:contentTypeScope="" ma:versionID="64f8b708a7cd15a140b8142320224ad4">
  <xsd:schema xmlns:xsd="http://www.w3.org/2001/XMLSchema" xmlns:xs="http://www.w3.org/2001/XMLSchema" xmlns:p="http://schemas.microsoft.com/office/2006/metadata/properties" xmlns:ns1="http://schemas.microsoft.com/sharepoint/v3" xmlns:ns2="dcaaac60-0ab2-4beb-85e2-af7eb2997289" xmlns:ns3="cbf9afd2-ad46-471f-b458-4d21c8cd04b1" targetNamespace="http://schemas.microsoft.com/office/2006/metadata/properties" ma:root="true" ma:fieldsID="b43428e3fcc63ca5030f08a74a135148" ns1:_="" ns2:_="" ns3:_="">
    <xsd:import namespace="http://schemas.microsoft.com/sharepoint/v3"/>
    <xsd:import namespace="dcaaac60-0ab2-4beb-85e2-af7eb2997289"/>
    <xsd:import namespace="cbf9afd2-ad46-471f-b458-4d21c8cd04b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Eigenschappen van het geïntegreerd beleid voor naleving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Actie van de gebruikersinterface van het geïntegreerd beleid voor naleving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aaac60-0ab2-4beb-85e2-af7eb29972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2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4" nillable="true" ma:taxonomy="true" ma:internalName="lcf76f155ced4ddcb4097134ff3c332f" ma:taxonomyFieldName="MediaServiceImageTags" ma:displayName="Afbeeldingtags" ma:readOnly="false" ma:fieldId="{5cf76f15-5ced-4ddc-b409-7134ff3c332f}" ma:taxonomyMulti="true" ma:sspId="1c6a0e08-1576-455b-af28-552984f92fc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f9afd2-ad46-471f-b458-4d21c8cd04b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ff0e2cfb-ca84-481e-b9c7-576dda15a900}" ma:internalName="TaxCatchAll" ma:showField="CatchAllData" ma:web="cbf9afd2-ad46-471f-b458-4d21c8cd04b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dcaaac60-0ab2-4beb-85e2-af7eb2997289">
      <Terms xmlns="http://schemas.microsoft.com/office/infopath/2007/PartnerControls"/>
    </lcf76f155ced4ddcb4097134ff3c332f>
    <TaxCatchAll xmlns="cbf9afd2-ad46-471f-b458-4d21c8cd04b1" xsi:nil="true"/>
  </documentManagement>
</p:properties>
</file>

<file path=customXml/itemProps1.xml><?xml version="1.0" encoding="utf-8"?>
<ds:datastoreItem xmlns:ds="http://schemas.openxmlformats.org/officeDocument/2006/customXml" ds:itemID="{28221F61-BC17-4738-87E8-4289E53018E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D034608-9F58-4249-9688-3646334347BF}"/>
</file>

<file path=customXml/itemProps3.xml><?xml version="1.0" encoding="utf-8"?>
<ds:datastoreItem xmlns:ds="http://schemas.openxmlformats.org/officeDocument/2006/customXml" ds:itemID="{E5374B5D-291A-465C-9EDC-B82C7B393020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593</Words>
  <Application>Microsoft Office PowerPoint</Application>
  <PresentationFormat>On-screen Show (16:9)</PresentationFormat>
  <Paragraphs>104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Avenir</vt:lpstr>
      <vt:lpstr>Century Gothic</vt:lpstr>
      <vt:lpstr>Wingdings 3</vt:lpstr>
      <vt:lpstr>Simple Light</vt:lpstr>
      <vt:lpstr>Ion</vt:lpstr>
      <vt:lpstr>VHC</vt:lpstr>
      <vt:lpstr>PowerPoint Presentation</vt:lpstr>
      <vt:lpstr>PowerPoint Presentation</vt:lpstr>
      <vt:lpstr>What were the goals this sprint</vt:lpstr>
      <vt:lpstr>PowerPoint Presentation</vt:lpstr>
      <vt:lpstr>Cumulative Flow Diagram</vt:lpstr>
      <vt:lpstr>PowerPoint Presentation</vt:lpstr>
      <vt:lpstr>PowerPoint Presentation</vt:lpstr>
      <vt:lpstr>PowerPoint Presentation</vt:lpstr>
      <vt:lpstr>PowerPoint Presentation</vt:lpstr>
      <vt:lpstr>Demo</vt:lpstr>
      <vt:lpstr>🎨DESIGN </vt:lpstr>
      <vt:lpstr>🎨DESIGN </vt:lpstr>
      <vt:lpstr>🏗️DEV</vt:lpstr>
      <vt:lpstr>🏗️DEV</vt:lpstr>
      <vt:lpstr>🤝BD</vt:lpstr>
      <vt:lpstr>Feedback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VHC</dc:title>
  <cp:lastModifiedBy>Chris Verhoef</cp:lastModifiedBy>
  <cp:revision>1</cp:revision>
  <dcterms:modified xsi:type="dcterms:W3CDTF">2024-03-21T13:51:11Z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0x01010056A1C991E3DBD44CA4C7D73390EEFB50</vt:lpwstr>
  </property>
</Properties>
</file>